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GFS Didot"/>
      <p:regular r:id="rId54"/>
    </p:embeddedFont>
    <p:embeddedFont>
      <p:font typeface="Corbel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Corbel-regular.fntdata"/><Relationship Id="rId10" Type="http://schemas.openxmlformats.org/officeDocument/2006/relationships/slide" Target="slides/slide5.xml"/><Relationship Id="rId54" Type="http://schemas.openxmlformats.org/officeDocument/2006/relationships/font" Target="fonts/GFSDidot-regular.fntdata"/><Relationship Id="rId13" Type="http://schemas.openxmlformats.org/officeDocument/2006/relationships/slide" Target="slides/slide8.xml"/><Relationship Id="rId57" Type="http://schemas.openxmlformats.org/officeDocument/2006/relationships/font" Target="fonts/Corbel-italic.fntdata"/><Relationship Id="rId12" Type="http://schemas.openxmlformats.org/officeDocument/2006/relationships/slide" Target="slides/slide7.xml"/><Relationship Id="rId56" Type="http://schemas.openxmlformats.org/officeDocument/2006/relationships/font" Target="fonts/Corbel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Corbel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f3380575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f3380575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b64503383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b6450338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b64503383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b64503383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b64503383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b6450338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b64503383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b64503383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b64503383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b64503383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b64503383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b64503383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b64503383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b64503383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b64503383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b64503383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b64503383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b64503383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032fedfc8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032fedfc8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b64503383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b64503383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b64503383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b64503383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b64503383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b64503383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b64503383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b64503383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0f8762cb1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0f8762cb1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b64503383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b64503383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b64503383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b64503383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b64503383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b64503383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0f8762cb1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0f8762cb1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b64503383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b64503383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32fedfc8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32fedfc8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0f8762cb1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0f8762cb1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b64503383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b64503383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b64503383c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b64503383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f8762cb1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f8762cb1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0f8762cb1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0f8762cb1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b64503383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b64503383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b64503383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b64503383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b64503383c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b64503383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b64503383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b64503383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b64503383c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b64503383c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032fedfc8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032fedfc8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Géolocalisation et Navigation par un Système de Satellites ; système de positionnement par satellites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b64503383c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b64503383c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b64503383c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b64503383c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b64503383c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b64503383c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b64503383c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b64503383c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b64503383c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b64503383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b64503383c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b64503383c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0f3380575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0f3380575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0f3380575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0f3380575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0f3380575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0f3380575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32fedfc8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032fedfc8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0f338057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0f338057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0f3380575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0f3380575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b6450338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b6450338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b64503383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b64503383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eoservices.ign.fr/documentation/services/utilisation-sig/tutoriel-qgis/wms-wmts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qfield.org/docs/data-formats/index.html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formationsig.gitlab.io/fiches-techniques/autres_outils/01_qfield.html" TargetMode="External"/><Relationship Id="rId4" Type="http://schemas.openxmlformats.org/officeDocument/2006/relationships/hyperlink" Target="https://formationsig.gitlab.io/fiches-techniques/autres_outils/01_qfield.html" TargetMode="External"/><Relationship Id="rId5" Type="http://schemas.openxmlformats.org/officeDocument/2006/relationships/hyperlink" Target="https://qfield.org/docs/fr/" TargetMode="External"/><Relationship Id="rId6" Type="http://schemas.openxmlformats.org/officeDocument/2006/relationships/hyperlink" Target="https://qfield.org/docs/fr/" TargetMode="External"/><Relationship Id="rId7" Type="http://schemas.openxmlformats.org/officeDocument/2006/relationships/hyperlink" Target="https://docs.qfield.org/" TargetMode="External"/><Relationship Id="rId8" Type="http://schemas.openxmlformats.org/officeDocument/2006/relationships/hyperlink" Target="https://docs.qfield.org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hyperlink" Target="https://fr.wikipedia.org/wiki/Hyperlien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Relationship Id="rId4" Type="http://schemas.openxmlformats.org/officeDocument/2006/relationships/image" Target="../media/image9.png"/><Relationship Id="rId5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Relationship Id="rId4" Type="http://schemas.openxmlformats.org/officeDocument/2006/relationships/image" Target="../media/image9.png"/><Relationship Id="rId5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pp.qzss.go.jp/GNSSView/gnssview.html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1675" y="-17425"/>
            <a:ext cx="90615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Formation QField</a:t>
            </a:r>
            <a:endParaRPr b="1" sz="3400">
              <a:solidFill>
                <a:srgbClr val="2E2E2E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2E2E2E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L'application QGIS pour le terrain sur smartphone et tablette</a:t>
            </a:r>
            <a:endParaRPr b="1" sz="2500">
              <a:solidFill>
                <a:srgbClr val="2E2E2E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757925"/>
            <a:ext cx="87336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78909C"/>
                </a:solidFill>
                <a:latin typeface="GFS Didot"/>
                <a:ea typeface="GFS Didot"/>
                <a:cs typeface="GFS Didot"/>
                <a:sym typeface="GFS Didot"/>
              </a:rPr>
              <a:t>Julie Gravier - postdoc EHESS, UMR CAMS, UMR CRH</a:t>
            </a:r>
            <a:endParaRPr sz="1500">
              <a:solidFill>
                <a:srgbClr val="78909C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8909C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78909C"/>
                </a:solidFill>
                <a:latin typeface="GFS Didot"/>
                <a:ea typeface="GFS Didot"/>
                <a:cs typeface="GFS Didot"/>
                <a:sym typeface="GFS Didot"/>
              </a:rPr>
              <a:t>UMR Géographie-cités - Axe “Données et protocoles dans les humanités numériques” - 21/02/2023</a:t>
            </a:r>
            <a:endParaRPr baseline="30000" sz="1500">
              <a:solidFill>
                <a:srgbClr val="78909C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3648359" y="2492379"/>
            <a:ext cx="1847275" cy="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995727"/>
            <a:ext cx="2441199" cy="9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tables de données : le modèle conceptuel de données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4098" l="0" r="0" t="2530"/>
          <a:stretch/>
        </p:blipFill>
        <p:spPr>
          <a:xfrm>
            <a:off x="2073875" y="693825"/>
            <a:ext cx="4168876" cy="43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du fond de plan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101350" y="561275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Flux WMS. Exemple : OSM et/ou IGN (</a:t>
            </a:r>
            <a:r>
              <a:rPr lang="fr" sz="11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https://geoservices.ign.fr/documentation/services/utilisation-sig/tutoriel-qgis/wms-wmts</a:t>
            </a:r>
            <a:r>
              <a:rPr lang="fr" sz="11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) </a:t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625" y="915275"/>
            <a:ext cx="7440302" cy="41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Enregistrement du projet QGIS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 flipH="1">
            <a:off x="472775" y="748175"/>
            <a:ext cx="8183400" cy="3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Format</a:t>
            </a:r>
            <a:r>
              <a:rPr lang="fr" sz="1600">
                <a:latin typeface="Corbel"/>
                <a:ea typeface="Corbel"/>
                <a:cs typeface="Corbel"/>
                <a:sym typeface="Corbel"/>
              </a:rPr>
              <a:t> : </a:t>
            </a:r>
            <a:endParaRPr sz="16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 choix en .qgz ou en .qgs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QField fonctionne en .qgs mais l’extension de synchronisation QGIS/QField gère automatiquement la transformation .qgz vers .qgs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Système de coordonnées de référence :</a:t>
            </a:r>
            <a:endParaRPr sz="16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rbel"/>
              <a:ea typeface="Corbel"/>
              <a:cs typeface="Corbel"/>
              <a:sym typeface="Corbe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 choix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QField gère la transformation à la volée de votre géolocalisation GNSS (WGS84) dans le SCR choisi initialement (aujourd’hui: EPSG 2154 en RGF93 / Lambert-93)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tables de données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 flipH="1">
            <a:off x="357875" y="574375"/>
            <a:ext cx="81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Formats gérés par QField : </a:t>
            </a:r>
            <a:r>
              <a:rPr lang="fr" sz="16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https://qfield.org/docs/data-formats/index.html</a:t>
            </a:r>
            <a:r>
              <a:rPr lang="fr" sz="1600">
                <a:latin typeface="Corbel"/>
                <a:ea typeface="Corbel"/>
                <a:cs typeface="Corbel"/>
                <a:sym typeface="Corbel"/>
              </a:rPr>
              <a:t> 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4">
            <a:alphaModFix/>
          </a:blip>
          <a:srcRect b="9017" l="0" r="0" t="8105"/>
          <a:stretch/>
        </p:blipFill>
        <p:spPr>
          <a:xfrm>
            <a:off x="468050" y="1001950"/>
            <a:ext cx="6103374" cy="40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tables de données : les limites sur le Campus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50" y="574375"/>
            <a:ext cx="7937925" cy="441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/>
          <p:nvPr/>
        </p:nvSpPr>
        <p:spPr>
          <a:xfrm>
            <a:off x="4422925" y="786850"/>
            <a:ext cx="1085100" cy="339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tables de données : les limites sur le Campus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50" y="574375"/>
            <a:ext cx="7937925" cy="441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/>
          <p:nvPr/>
        </p:nvSpPr>
        <p:spPr>
          <a:xfrm>
            <a:off x="2368825" y="1441175"/>
            <a:ext cx="3457200" cy="17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tables de données : les limites sur le Campus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50" y="574375"/>
            <a:ext cx="7937925" cy="441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/>
          <p:nvPr/>
        </p:nvSpPr>
        <p:spPr>
          <a:xfrm>
            <a:off x="1941450" y="2571750"/>
            <a:ext cx="1396500" cy="17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tables de données : les ouvertures au sein des limites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b="8045" l="0" r="0" t="2058"/>
          <a:stretch/>
        </p:blipFill>
        <p:spPr>
          <a:xfrm>
            <a:off x="154075" y="538400"/>
            <a:ext cx="7979448" cy="44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tables de données : les ouvertures au sein des limites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50" y="574375"/>
            <a:ext cx="8146749" cy="45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>
            <a:off x="3901100" y="2849200"/>
            <a:ext cx="927600" cy="17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tables de données : les photographies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75" y="488175"/>
            <a:ext cx="8177352" cy="455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D</a:t>
            </a: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ocumentation QField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63" name="Google Shape;63;p14"/>
          <p:cNvSpPr txBox="1"/>
          <p:nvPr/>
        </p:nvSpPr>
        <p:spPr>
          <a:xfrm flipH="1">
            <a:off x="472925" y="748175"/>
            <a:ext cx="8130000" cy="29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En français : </a:t>
            </a:r>
            <a:endParaRPr sz="16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Oury, Sophie, et Inrap - équipe Formateurs &amp; Référents SIG. 2022. « QField pour QGIS · Fiches Techniques SIG ». 22 septembre 2022.</a:t>
            </a:r>
            <a:r>
              <a:rPr lang="fr" sz="1300">
                <a:solidFill>
                  <a:schemeClr val="dk1"/>
                </a:solidFill>
                <a:uFill>
                  <a:noFill/>
                </a:uFill>
                <a:latin typeface="Corbel"/>
                <a:ea typeface="Corbel"/>
                <a:cs typeface="Corbel"/>
                <a:sym typeface="Cor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fr" sz="13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https://formationsig.gitlab.io/fiches-techniques/autres_outils/01_qfield.html</a:t>
            </a:r>
            <a:r>
              <a:rPr lang="fr" sz="1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QField Project/OPENGIS.ch. 2019. « QField - la solution [Q]GIS mobile — QField Documentation 1.0 ». 2019.</a:t>
            </a:r>
            <a:r>
              <a:rPr lang="fr" sz="1300">
                <a:solidFill>
                  <a:schemeClr val="dk1"/>
                </a:solidFill>
                <a:uFill>
                  <a:noFill/>
                </a:uFill>
                <a:latin typeface="Corbel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fr" sz="13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6"/>
              </a:rPr>
              <a:t>https://qfield.org/docs/fr/</a:t>
            </a:r>
            <a:r>
              <a:rPr lang="fr" sz="1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En anglais :</a:t>
            </a:r>
            <a:endParaRPr sz="16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rbel"/>
              <a:ea typeface="Corbel"/>
              <a:cs typeface="Corbel"/>
              <a:sym typeface="Corbe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OPENGIS.ch. 2022. « QField Ecosystem Documentation ». 2022.</a:t>
            </a:r>
            <a:r>
              <a:rPr lang="fr" sz="1300">
                <a:solidFill>
                  <a:schemeClr val="dk1"/>
                </a:solidFill>
                <a:uFill>
                  <a:noFill/>
                </a:uFill>
                <a:latin typeface="Corbel"/>
                <a:ea typeface="Corbel"/>
                <a:cs typeface="Corbel"/>
                <a:sym typeface="Corbe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fr" sz="1300" u="sng">
                <a:solidFill>
                  <a:schemeClr val="accent5"/>
                </a:solidFill>
                <a:latin typeface="Corbel"/>
                <a:ea typeface="Corbel"/>
                <a:cs typeface="Corbel"/>
                <a:sym typeface="Corbe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https://docs.qfield.org/</a:t>
            </a:r>
            <a:r>
              <a:rPr lang="fr" sz="1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endParaRPr sz="160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relations entre les tables de données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 flipH="1">
            <a:off x="472775" y="748175"/>
            <a:ext cx="8183400" cy="24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Options de propriétés du projet QGIS</a:t>
            </a:r>
            <a:r>
              <a:rPr lang="fr" sz="1600">
                <a:latin typeface="Corbel"/>
                <a:ea typeface="Corbel"/>
                <a:cs typeface="Corbel"/>
                <a:sym typeface="Corbel"/>
              </a:rPr>
              <a:t> :</a:t>
            </a:r>
            <a:endParaRPr sz="16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&gt; onglet relation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Deux types de relation 1-n</a:t>
            </a:r>
            <a:endParaRPr sz="16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rbel"/>
              <a:ea typeface="Corbel"/>
              <a:cs typeface="Corbel"/>
              <a:sym typeface="Corbe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&gt; relation d’association : simple lien 1-n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&gt; relation composition : lien 1-n en cascade. Suppression d’une entité parente implique la suppression en cascade des entités filles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relations entre les tables de données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211" name="Google Shape;211;p33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12" name="Google Shape;212;p33"/>
          <p:cNvPicPr preferRelativeResize="0"/>
          <p:nvPr/>
        </p:nvPicPr>
        <p:blipFill rotWithShape="1">
          <a:blip r:embed="rId3">
            <a:alphaModFix/>
          </a:blip>
          <a:srcRect b="7598" l="0" r="0" t="1838"/>
          <a:stretch/>
        </p:blipFill>
        <p:spPr>
          <a:xfrm>
            <a:off x="171125" y="524100"/>
            <a:ext cx="8003123" cy="452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relations entre les tables de données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218" name="Google Shape;218;p34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19" name="Google Shape;219;p34"/>
          <p:cNvPicPr preferRelativeResize="0"/>
          <p:nvPr/>
        </p:nvPicPr>
        <p:blipFill rotWithShape="1">
          <a:blip r:embed="rId3">
            <a:alphaModFix/>
          </a:blip>
          <a:srcRect b="0" l="0" r="0" t="2315"/>
          <a:stretch/>
        </p:blipFill>
        <p:spPr>
          <a:xfrm>
            <a:off x="161775" y="514775"/>
            <a:ext cx="8175648" cy="449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formulaires de saisie de données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6" name="Google Shape;226;p35"/>
          <p:cNvSpPr txBox="1"/>
          <p:nvPr/>
        </p:nvSpPr>
        <p:spPr>
          <a:xfrm flipH="1">
            <a:off x="472775" y="748175"/>
            <a:ext cx="81834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Options des propriétés des tables :</a:t>
            </a:r>
            <a:endParaRPr sz="16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&gt; Formulaire d’attributs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formulaires de saisie de données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232" name="Google Shape;232;p36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3" name="Google Shape;233;p36"/>
          <p:cNvSpPr txBox="1"/>
          <p:nvPr/>
        </p:nvSpPr>
        <p:spPr>
          <a:xfrm flipH="1">
            <a:off x="430400" y="574375"/>
            <a:ext cx="81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Organisation générale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 rotWithShape="1">
          <a:blip r:embed="rId3">
            <a:alphaModFix/>
          </a:blip>
          <a:srcRect b="0" l="0" r="0" t="2104"/>
          <a:stretch/>
        </p:blipFill>
        <p:spPr>
          <a:xfrm>
            <a:off x="545500" y="1005475"/>
            <a:ext cx="7372426" cy="4059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/>
          <p:nvPr/>
        </p:nvSpPr>
        <p:spPr>
          <a:xfrm>
            <a:off x="2073025" y="1577850"/>
            <a:ext cx="3394500" cy="17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formulaires de saisie de données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241" name="Google Shape;241;p37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2" name="Google Shape;242;p37"/>
          <p:cNvSpPr txBox="1"/>
          <p:nvPr/>
        </p:nvSpPr>
        <p:spPr>
          <a:xfrm flipH="1">
            <a:off x="430400" y="574375"/>
            <a:ext cx="81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Organisation générale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43" name="Google Shape;243;p37"/>
          <p:cNvPicPr preferRelativeResize="0"/>
          <p:nvPr/>
        </p:nvPicPr>
        <p:blipFill rotWithShape="1">
          <a:blip r:embed="rId3">
            <a:alphaModFix/>
          </a:blip>
          <a:srcRect b="0" l="0" r="0" t="2104"/>
          <a:stretch/>
        </p:blipFill>
        <p:spPr>
          <a:xfrm>
            <a:off x="545500" y="1005475"/>
            <a:ext cx="7372426" cy="40596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/>
          <p:nvPr/>
        </p:nvSpPr>
        <p:spPr>
          <a:xfrm>
            <a:off x="3294525" y="1652650"/>
            <a:ext cx="1383600" cy="100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formulaires de saisie de données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 flipH="1">
            <a:off x="430400" y="574375"/>
            <a:ext cx="81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Organisation générale : ce que cela donne en saisie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52" name="Google Shape;252;p38"/>
          <p:cNvPicPr preferRelativeResize="0"/>
          <p:nvPr/>
        </p:nvPicPr>
        <p:blipFill rotWithShape="1">
          <a:blip r:embed="rId3">
            <a:alphaModFix/>
          </a:blip>
          <a:srcRect b="0" l="0" r="0" t="2515"/>
          <a:stretch/>
        </p:blipFill>
        <p:spPr>
          <a:xfrm>
            <a:off x="524125" y="1001950"/>
            <a:ext cx="7306502" cy="4006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38"/>
          <p:cNvCxnSpPr/>
          <p:nvPr/>
        </p:nvCxnSpPr>
        <p:spPr>
          <a:xfrm>
            <a:off x="2908275" y="1736650"/>
            <a:ext cx="8400" cy="84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38"/>
          <p:cNvCxnSpPr/>
          <p:nvPr/>
        </p:nvCxnSpPr>
        <p:spPr>
          <a:xfrm>
            <a:off x="3182500" y="1744975"/>
            <a:ext cx="0" cy="814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38"/>
          <p:cNvCxnSpPr/>
          <p:nvPr/>
        </p:nvCxnSpPr>
        <p:spPr>
          <a:xfrm>
            <a:off x="3373600" y="1744975"/>
            <a:ext cx="16500" cy="797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formulaires de saisie de données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2" name="Google Shape;262;p39"/>
          <p:cNvSpPr txBox="1"/>
          <p:nvPr/>
        </p:nvSpPr>
        <p:spPr>
          <a:xfrm flipH="1">
            <a:off x="430400" y="574375"/>
            <a:ext cx="81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Organisation spécifique des “champs” : identifiants de table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0" r="0" t="2324"/>
          <a:stretch/>
        </p:blipFill>
        <p:spPr>
          <a:xfrm>
            <a:off x="542700" y="1001950"/>
            <a:ext cx="7306925" cy="40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9"/>
          <p:cNvSpPr/>
          <p:nvPr/>
        </p:nvSpPr>
        <p:spPr>
          <a:xfrm>
            <a:off x="4491075" y="1685875"/>
            <a:ext cx="2530500" cy="2751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formulaires de saisie de données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270" name="Google Shape;270;p40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1" name="Google Shape;271;p40"/>
          <p:cNvSpPr txBox="1"/>
          <p:nvPr/>
        </p:nvSpPr>
        <p:spPr>
          <a:xfrm flipH="1">
            <a:off x="430400" y="574375"/>
            <a:ext cx="81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Organisation spécifique des “champs” : identifiants de table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72" name="Google Shape;272;p40"/>
          <p:cNvPicPr preferRelativeResize="0"/>
          <p:nvPr/>
        </p:nvPicPr>
        <p:blipFill rotWithShape="1">
          <a:blip r:embed="rId3">
            <a:alphaModFix/>
          </a:blip>
          <a:srcRect b="0" l="0" r="0" t="2324"/>
          <a:stretch/>
        </p:blipFill>
        <p:spPr>
          <a:xfrm>
            <a:off x="542700" y="1001950"/>
            <a:ext cx="7306925" cy="40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0"/>
          <p:cNvSpPr/>
          <p:nvPr/>
        </p:nvSpPr>
        <p:spPr>
          <a:xfrm>
            <a:off x="4491075" y="2791950"/>
            <a:ext cx="2530500" cy="133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0"/>
          <p:cNvSpPr txBox="1"/>
          <p:nvPr/>
        </p:nvSpPr>
        <p:spPr>
          <a:xfrm>
            <a:off x="6755500" y="4204550"/>
            <a:ext cx="19860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valeur par défaut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uuid()</a:t>
            </a:r>
            <a:endParaRPr/>
          </a:p>
        </p:txBody>
      </p:sp>
      <p:cxnSp>
        <p:nvCxnSpPr>
          <p:cNvPr id="275" name="Google Shape;275;p40"/>
          <p:cNvCxnSpPr>
            <a:stCxn id="274" idx="0"/>
          </p:cNvCxnSpPr>
          <p:nvPr/>
        </p:nvCxnSpPr>
        <p:spPr>
          <a:xfrm rot="10800000">
            <a:off x="6423100" y="3755750"/>
            <a:ext cx="1325400" cy="448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formulaires de saisie de données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281" name="Google Shape;281;p41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2" name="Google Shape;282;p41"/>
          <p:cNvSpPr txBox="1"/>
          <p:nvPr/>
        </p:nvSpPr>
        <p:spPr>
          <a:xfrm flipH="1">
            <a:off x="430400" y="574375"/>
            <a:ext cx="81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Organisation spécifique des “champs” : liste déroulante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83" name="Google Shape;283;p41"/>
          <p:cNvPicPr preferRelativeResize="0"/>
          <p:nvPr/>
        </p:nvPicPr>
        <p:blipFill rotWithShape="1">
          <a:blip r:embed="rId3">
            <a:alphaModFix/>
          </a:blip>
          <a:srcRect b="0" l="0" r="0" t="2638"/>
          <a:stretch/>
        </p:blipFill>
        <p:spPr>
          <a:xfrm>
            <a:off x="506600" y="1001950"/>
            <a:ext cx="7319074" cy="400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1"/>
          <p:cNvSpPr/>
          <p:nvPr/>
        </p:nvSpPr>
        <p:spPr>
          <a:xfrm>
            <a:off x="4524300" y="2418025"/>
            <a:ext cx="2530500" cy="35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1768950"/>
            <a:ext cx="8520600" cy="16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E2E2E"/>
                </a:solidFill>
              </a:rPr>
              <a:t>Introduction</a:t>
            </a:r>
            <a:endParaRPr>
              <a:solidFill>
                <a:srgbClr val="2E2E2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3"/>
                </a:solidFill>
              </a:rPr>
              <a:t>Exemple d’application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3648359" y="2644779"/>
            <a:ext cx="1847275" cy="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formulaires de saisie de données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290" name="Google Shape;290;p42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1" name="Google Shape;291;p42"/>
          <p:cNvSpPr txBox="1"/>
          <p:nvPr/>
        </p:nvSpPr>
        <p:spPr>
          <a:xfrm flipH="1">
            <a:off x="430400" y="574375"/>
            <a:ext cx="81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Organisation spécifique des “champs” : liste déroulante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92" name="Google Shape;292;p42"/>
          <p:cNvPicPr preferRelativeResize="0"/>
          <p:nvPr/>
        </p:nvPicPr>
        <p:blipFill rotWithShape="1">
          <a:blip r:embed="rId3">
            <a:alphaModFix/>
          </a:blip>
          <a:srcRect b="0" l="0" r="0" t="2638"/>
          <a:stretch/>
        </p:blipFill>
        <p:spPr>
          <a:xfrm>
            <a:off x="506600" y="1001950"/>
            <a:ext cx="7319074" cy="400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2"/>
          <p:cNvSpPr/>
          <p:nvPr/>
        </p:nvSpPr>
        <p:spPr>
          <a:xfrm>
            <a:off x="4524300" y="2958125"/>
            <a:ext cx="2530500" cy="93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" name="Google Shape;294;p42"/>
          <p:cNvCxnSpPr/>
          <p:nvPr/>
        </p:nvCxnSpPr>
        <p:spPr>
          <a:xfrm flipH="1" rot="10800000">
            <a:off x="3863850" y="3049425"/>
            <a:ext cx="914100" cy="42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42"/>
          <p:cNvCxnSpPr/>
          <p:nvPr/>
        </p:nvCxnSpPr>
        <p:spPr>
          <a:xfrm rot="10800000">
            <a:off x="5758425" y="3149300"/>
            <a:ext cx="1811400" cy="407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42"/>
          <p:cNvSpPr txBox="1"/>
          <p:nvPr/>
        </p:nvSpPr>
        <p:spPr>
          <a:xfrm>
            <a:off x="2152100" y="3473325"/>
            <a:ext cx="19860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 qui est enregistré dans le tableau de données</a:t>
            </a:r>
            <a:endParaRPr/>
          </a:p>
        </p:txBody>
      </p:sp>
      <p:sp>
        <p:nvSpPr>
          <p:cNvPr id="297" name="Google Shape;297;p42"/>
          <p:cNvSpPr txBox="1"/>
          <p:nvPr/>
        </p:nvSpPr>
        <p:spPr>
          <a:xfrm>
            <a:off x="7364875" y="3556400"/>
            <a:ext cx="16674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 qui est affiché lors de la saisie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formulaires de saisie de données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303" name="Google Shape;303;p43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4" name="Google Shape;304;p43"/>
          <p:cNvSpPr txBox="1"/>
          <p:nvPr/>
        </p:nvSpPr>
        <p:spPr>
          <a:xfrm flipH="1">
            <a:off x="430400" y="574375"/>
            <a:ext cx="81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Organisation spécifique des “champs” : commentaires multi-lignes post-terrain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05" name="Google Shape;305;p43"/>
          <p:cNvPicPr preferRelativeResize="0"/>
          <p:nvPr/>
        </p:nvPicPr>
        <p:blipFill rotWithShape="1">
          <a:blip r:embed="rId3">
            <a:alphaModFix/>
          </a:blip>
          <a:srcRect b="0" l="0" r="0" t="2104"/>
          <a:stretch/>
        </p:blipFill>
        <p:spPr>
          <a:xfrm>
            <a:off x="508050" y="955150"/>
            <a:ext cx="7307702" cy="40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/>
          <p:nvPr/>
        </p:nvSpPr>
        <p:spPr>
          <a:xfrm>
            <a:off x="4524300" y="2459575"/>
            <a:ext cx="2339400" cy="556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formulaires de saisie de données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312" name="Google Shape;312;p44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3" name="Google Shape;313;p44"/>
          <p:cNvSpPr txBox="1"/>
          <p:nvPr/>
        </p:nvSpPr>
        <p:spPr>
          <a:xfrm flipH="1">
            <a:off x="430400" y="574375"/>
            <a:ext cx="81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Organisation spécifique des “champs” : lien hypertexte avec les photos et affichage dynamique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14" name="Google Shape;314;p44"/>
          <p:cNvPicPr preferRelativeResize="0"/>
          <p:nvPr/>
        </p:nvPicPr>
        <p:blipFill rotWithShape="1">
          <a:blip r:embed="rId3">
            <a:alphaModFix/>
          </a:blip>
          <a:srcRect b="0" l="0" r="0" t="2647"/>
          <a:stretch/>
        </p:blipFill>
        <p:spPr>
          <a:xfrm>
            <a:off x="536150" y="1001950"/>
            <a:ext cx="7381776" cy="40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/>
          <p:nvPr/>
        </p:nvSpPr>
        <p:spPr>
          <a:xfrm>
            <a:off x="4964675" y="1528925"/>
            <a:ext cx="2339400" cy="50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formulaires de saisie de données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321" name="Google Shape;321;p45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2" name="Google Shape;322;p45"/>
          <p:cNvSpPr txBox="1"/>
          <p:nvPr/>
        </p:nvSpPr>
        <p:spPr>
          <a:xfrm flipH="1">
            <a:off x="430400" y="574375"/>
            <a:ext cx="81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Organisation spécifique des “champs” : lien hypertexte avec les photos et affichage dynamique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 b="0" l="0" r="0" t="2647"/>
          <a:stretch/>
        </p:blipFill>
        <p:spPr>
          <a:xfrm>
            <a:off x="536150" y="1001950"/>
            <a:ext cx="7381776" cy="40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5"/>
          <p:cNvSpPr/>
          <p:nvPr/>
        </p:nvSpPr>
        <p:spPr>
          <a:xfrm>
            <a:off x="4964675" y="1961025"/>
            <a:ext cx="2339400" cy="50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5" name="Google Shape;325;p45"/>
          <p:cNvCxnSpPr/>
          <p:nvPr/>
        </p:nvCxnSpPr>
        <p:spPr>
          <a:xfrm flipH="1" rot="10800000">
            <a:off x="4761275" y="2235175"/>
            <a:ext cx="1371000" cy="49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" name="Google Shape;326;p45"/>
          <p:cNvSpPr txBox="1"/>
          <p:nvPr/>
        </p:nvSpPr>
        <p:spPr>
          <a:xfrm>
            <a:off x="3531675" y="2650700"/>
            <a:ext cx="13710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chemin relatif !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formulaires de saisie de données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332" name="Google Shape;332;p46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33" name="Google Shape;333;p46"/>
          <p:cNvSpPr txBox="1"/>
          <p:nvPr/>
        </p:nvSpPr>
        <p:spPr>
          <a:xfrm flipH="1">
            <a:off x="430400" y="574375"/>
            <a:ext cx="81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Organisation spécifique des “champs” : lien hypertexte avec les photos et affichage dynamique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34" name="Google Shape;334;p46"/>
          <p:cNvPicPr preferRelativeResize="0"/>
          <p:nvPr/>
        </p:nvPicPr>
        <p:blipFill rotWithShape="1">
          <a:blip r:embed="rId3">
            <a:alphaModFix/>
          </a:blip>
          <a:srcRect b="0" l="0" r="0" t="2647"/>
          <a:stretch/>
        </p:blipFill>
        <p:spPr>
          <a:xfrm>
            <a:off x="536150" y="1001950"/>
            <a:ext cx="7381776" cy="404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46"/>
          <p:cNvCxnSpPr/>
          <p:nvPr/>
        </p:nvCxnSpPr>
        <p:spPr>
          <a:xfrm flipH="1">
            <a:off x="5708600" y="1861300"/>
            <a:ext cx="1121700" cy="57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46"/>
          <p:cNvSpPr txBox="1"/>
          <p:nvPr/>
        </p:nvSpPr>
        <p:spPr>
          <a:xfrm>
            <a:off x="6670175" y="1412575"/>
            <a:ext cx="24369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permet de lier une image en allant chercher directement dans un dossier</a:t>
            </a:r>
            <a:endParaRPr/>
          </a:p>
        </p:txBody>
      </p:sp>
      <p:cxnSp>
        <p:nvCxnSpPr>
          <p:cNvPr id="337" name="Google Shape;337;p46"/>
          <p:cNvCxnSpPr/>
          <p:nvPr/>
        </p:nvCxnSpPr>
        <p:spPr>
          <a:xfrm>
            <a:off x="4370725" y="2850125"/>
            <a:ext cx="789300" cy="41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46"/>
          <p:cNvSpPr txBox="1"/>
          <p:nvPr/>
        </p:nvSpPr>
        <p:spPr>
          <a:xfrm>
            <a:off x="1894525" y="2156100"/>
            <a:ext cx="26775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créer le lien dynamique avec le fichier image, du type : </a:t>
            </a:r>
            <a:r>
              <a:rPr lang="fr" u="sng">
                <a:solidFill>
                  <a:schemeClr val="hlink"/>
                </a:solidFill>
                <a:hlinkClick r:id="rId4"/>
              </a:rPr>
              <a:t>ooooh_le_joli_lien_hypertexte</a:t>
            </a:r>
            <a:endParaRPr/>
          </a:p>
        </p:txBody>
      </p:sp>
      <p:cxnSp>
        <p:nvCxnSpPr>
          <p:cNvPr id="339" name="Google Shape;339;p46"/>
          <p:cNvCxnSpPr/>
          <p:nvPr/>
        </p:nvCxnSpPr>
        <p:spPr>
          <a:xfrm flipH="1" rot="10800000">
            <a:off x="4661550" y="3448500"/>
            <a:ext cx="456900" cy="1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p46"/>
          <p:cNvSpPr txBox="1"/>
          <p:nvPr/>
        </p:nvSpPr>
        <p:spPr>
          <a:xfrm>
            <a:off x="1562150" y="3301625"/>
            <a:ext cx="30993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permet d’afficher sous forme de vignette dans le fomulaire QGIS l’image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formulaires de saisie de données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346" name="Google Shape;346;p47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7" name="Google Shape;347;p47"/>
          <p:cNvSpPr txBox="1"/>
          <p:nvPr/>
        </p:nvSpPr>
        <p:spPr>
          <a:xfrm flipH="1">
            <a:off x="430400" y="574375"/>
            <a:ext cx="81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Formulaire principal et formulaire secondaire : table parent et table enfant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48" name="Google Shape;348;p47"/>
          <p:cNvPicPr preferRelativeResize="0"/>
          <p:nvPr/>
        </p:nvPicPr>
        <p:blipFill rotWithShape="1">
          <a:blip r:embed="rId3">
            <a:alphaModFix/>
          </a:blip>
          <a:srcRect b="0" l="0" r="0" t="2133"/>
          <a:stretch/>
        </p:blipFill>
        <p:spPr>
          <a:xfrm>
            <a:off x="498700" y="1002775"/>
            <a:ext cx="7353725" cy="404815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7"/>
          <p:cNvSpPr/>
          <p:nvPr/>
        </p:nvSpPr>
        <p:spPr>
          <a:xfrm>
            <a:off x="1906850" y="2063850"/>
            <a:ext cx="1508400" cy="24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7"/>
          <p:cNvSpPr txBox="1"/>
          <p:nvPr/>
        </p:nvSpPr>
        <p:spPr>
          <a:xfrm>
            <a:off x="1775600" y="2496275"/>
            <a:ext cx="33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51" name="Google Shape;351;p47"/>
          <p:cNvSpPr txBox="1"/>
          <p:nvPr/>
        </p:nvSpPr>
        <p:spPr>
          <a:xfrm>
            <a:off x="1811425" y="2386350"/>
            <a:ext cx="3099300" cy="233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Contrôle de “relations” apparaît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automatiquement après avoir créé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relations dans les propriétés du projet QGIS.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On peut l’intégrer directement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dans un onglet du formulaire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(ici “Photos”)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Inversement…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formulaires de saisie de données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357" name="Google Shape;357;p48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8" name="Google Shape;358;p48"/>
          <p:cNvSpPr txBox="1"/>
          <p:nvPr/>
        </p:nvSpPr>
        <p:spPr>
          <a:xfrm flipH="1">
            <a:off x="430400" y="574375"/>
            <a:ext cx="81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Formulaire principal et formulaire secondaire : table enfant “Photos”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59" name="Google Shape;359;p48"/>
          <p:cNvPicPr preferRelativeResize="0"/>
          <p:nvPr/>
        </p:nvPicPr>
        <p:blipFill rotWithShape="1">
          <a:blip r:embed="rId3">
            <a:alphaModFix/>
          </a:blip>
          <a:srcRect b="0" l="0" r="0" t="1835"/>
          <a:stretch/>
        </p:blipFill>
        <p:spPr>
          <a:xfrm>
            <a:off x="498700" y="1005475"/>
            <a:ext cx="7335000" cy="4050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8"/>
          <p:cNvSpPr/>
          <p:nvPr/>
        </p:nvSpPr>
        <p:spPr>
          <a:xfrm>
            <a:off x="4996125" y="2315725"/>
            <a:ext cx="2210400" cy="548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8"/>
          <p:cNvSpPr txBox="1"/>
          <p:nvPr/>
        </p:nvSpPr>
        <p:spPr>
          <a:xfrm>
            <a:off x="1811425" y="2386350"/>
            <a:ext cx="3099300" cy="147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… dans le champ FK_ID_limite de la table enfant “Photos”, le champ a automatiquement été considéré comme une “référence de la relation” que l’on avait déclaré dans les propriétés du projet QGIS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formulaires de saisie de données : au final !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367" name="Google Shape;367;p49"/>
          <p:cNvSpPr txBox="1"/>
          <p:nvPr/>
        </p:nvSpPr>
        <p:spPr>
          <a:xfrm flipH="1">
            <a:off x="430400" y="574375"/>
            <a:ext cx="81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Onglet  “Terrain”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68" name="Google Shape;368;p49"/>
          <p:cNvPicPr preferRelativeResize="0"/>
          <p:nvPr/>
        </p:nvPicPr>
        <p:blipFill rotWithShape="1">
          <a:blip r:embed="rId3">
            <a:alphaModFix/>
          </a:blip>
          <a:srcRect b="0" l="0" r="0" t="2104"/>
          <a:stretch/>
        </p:blipFill>
        <p:spPr>
          <a:xfrm>
            <a:off x="526750" y="1048250"/>
            <a:ext cx="7222723" cy="397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49"/>
          <p:cNvCxnSpPr/>
          <p:nvPr/>
        </p:nvCxnSpPr>
        <p:spPr>
          <a:xfrm flipH="1">
            <a:off x="6754750" y="1694025"/>
            <a:ext cx="1375800" cy="30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49"/>
          <p:cNvCxnSpPr/>
          <p:nvPr/>
        </p:nvCxnSpPr>
        <p:spPr>
          <a:xfrm flipH="1">
            <a:off x="6773600" y="1703375"/>
            <a:ext cx="1347600" cy="44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49"/>
          <p:cNvSpPr txBox="1"/>
          <p:nvPr/>
        </p:nvSpPr>
        <p:spPr>
          <a:xfrm>
            <a:off x="8087700" y="1451425"/>
            <a:ext cx="113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liste déroulante</a:t>
            </a:r>
            <a:endParaRPr sz="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 txBox="1"/>
          <p:nvPr/>
        </p:nvSpPr>
        <p:spPr>
          <a:xfrm flipH="1">
            <a:off x="430450" y="574375"/>
            <a:ext cx="851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Onglet  “Photos” : celles du prise sur le terrain ou celles que l’on a saisies au bureau (ex : archives)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77" name="Google Shape;377;p50"/>
          <p:cNvPicPr preferRelativeResize="0"/>
          <p:nvPr/>
        </p:nvPicPr>
        <p:blipFill rotWithShape="1">
          <a:blip r:embed="rId3">
            <a:alphaModFix/>
          </a:blip>
          <a:srcRect b="0" l="0" r="0" t="2133"/>
          <a:stretch/>
        </p:blipFill>
        <p:spPr>
          <a:xfrm>
            <a:off x="545500" y="1005475"/>
            <a:ext cx="7201574" cy="3964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50"/>
          <p:cNvCxnSpPr/>
          <p:nvPr/>
        </p:nvCxnSpPr>
        <p:spPr>
          <a:xfrm flipH="1">
            <a:off x="4453800" y="2068375"/>
            <a:ext cx="1505400" cy="44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p50"/>
          <p:cNvSpPr txBox="1"/>
          <p:nvPr/>
        </p:nvSpPr>
        <p:spPr>
          <a:xfrm>
            <a:off x="5925700" y="1749950"/>
            <a:ext cx="1132500" cy="69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lien hypertexte</a:t>
            </a:r>
            <a:endParaRPr sz="1100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             et</a:t>
            </a:r>
            <a:endParaRPr sz="1100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l’aperçu image</a:t>
            </a:r>
            <a:endParaRPr sz="1100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0" name="Google Shape;380;p50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formulaires de saisie de données : au final !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/>
          <p:nvPr/>
        </p:nvSpPr>
        <p:spPr>
          <a:xfrm flipH="1">
            <a:off x="430400" y="574375"/>
            <a:ext cx="81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Onglet  “Photos” : celles du terrain ou celles que l’on a saisies au bureau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86" name="Google Shape;386;p51"/>
          <p:cNvPicPr preferRelativeResize="0"/>
          <p:nvPr/>
        </p:nvPicPr>
        <p:blipFill rotWithShape="1">
          <a:blip r:embed="rId3">
            <a:alphaModFix/>
          </a:blip>
          <a:srcRect b="0" l="0" r="0" t="2572"/>
          <a:stretch/>
        </p:blipFill>
        <p:spPr>
          <a:xfrm>
            <a:off x="545500" y="1005475"/>
            <a:ext cx="7148501" cy="391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51"/>
          <p:cNvCxnSpPr/>
          <p:nvPr/>
        </p:nvCxnSpPr>
        <p:spPr>
          <a:xfrm flipH="1">
            <a:off x="3818700" y="2068375"/>
            <a:ext cx="2140500" cy="327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51"/>
          <p:cNvSpPr txBox="1"/>
          <p:nvPr/>
        </p:nvSpPr>
        <p:spPr>
          <a:xfrm>
            <a:off x="6008775" y="1808125"/>
            <a:ext cx="11325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commentaires</a:t>
            </a:r>
            <a:endParaRPr sz="1100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de la photo</a:t>
            </a:r>
            <a:endParaRPr sz="1100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9" name="Google Shape;389;p51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formulaires de saisie de données : au final !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1768950"/>
            <a:ext cx="8520600" cy="16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E2E2E"/>
                </a:solidFill>
              </a:rPr>
              <a:t>GNSS et capteurs</a:t>
            </a:r>
            <a:endParaRPr>
              <a:solidFill>
                <a:srgbClr val="2E2E2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3"/>
                </a:solidFill>
              </a:rPr>
              <a:t>Ce qu’on (ne) peut (pas) faire avec QField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3648359" y="2644779"/>
            <a:ext cx="1847275" cy="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"/>
          <p:cNvSpPr txBox="1"/>
          <p:nvPr/>
        </p:nvSpPr>
        <p:spPr>
          <a:xfrm flipH="1">
            <a:off x="430400" y="574375"/>
            <a:ext cx="81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Onglet  “Photos” : celles du terrain ou celles que l’on a saisies au bureau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95" name="Google Shape;395;p52"/>
          <p:cNvPicPr preferRelativeResize="0"/>
          <p:nvPr/>
        </p:nvPicPr>
        <p:blipFill rotWithShape="1">
          <a:blip r:embed="rId3">
            <a:alphaModFix/>
          </a:blip>
          <a:srcRect b="0" l="0" r="0" t="2572"/>
          <a:stretch/>
        </p:blipFill>
        <p:spPr>
          <a:xfrm>
            <a:off x="545500" y="1005475"/>
            <a:ext cx="7148501" cy="39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2"/>
          <p:cNvSpPr/>
          <p:nvPr/>
        </p:nvSpPr>
        <p:spPr>
          <a:xfrm>
            <a:off x="1224350" y="2203425"/>
            <a:ext cx="1087500" cy="368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2"/>
          <p:cNvSpPr txBox="1"/>
          <p:nvPr/>
        </p:nvSpPr>
        <p:spPr>
          <a:xfrm>
            <a:off x="1976075" y="2621325"/>
            <a:ext cx="41313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liste des différentes photos liées à l’entité spatiale “Limites”</a:t>
            </a:r>
            <a:endParaRPr sz="1100">
              <a:solidFill>
                <a:srgbClr val="FF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8" name="Google Shape;398;p52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formulaires de saisie de données : au final !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/>
          <p:nvPr/>
        </p:nvSpPr>
        <p:spPr>
          <a:xfrm flipH="1">
            <a:off x="430400" y="574375"/>
            <a:ext cx="81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Onglet  “Bureau” : les commentaires saisis au bureau avant/après la phase de terrain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04" name="Google Shape;404;p53"/>
          <p:cNvPicPr preferRelativeResize="0"/>
          <p:nvPr/>
        </p:nvPicPr>
        <p:blipFill rotWithShape="1">
          <a:blip r:embed="rId3">
            <a:alphaModFix/>
          </a:blip>
          <a:srcRect b="0" l="0" r="0" t="2267"/>
          <a:stretch/>
        </p:blipFill>
        <p:spPr>
          <a:xfrm>
            <a:off x="526775" y="1005475"/>
            <a:ext cx="7306925" cy="401697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3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formulaires de saisie de données : au final !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4"/>
          <p:cNvSpPr txBox="1"/>
          <p:nvPr>
            <p:ph type="title"/>
          </p:nvPr>
        </p:nvSpPr>
        <p:spPr>
          <a:xfrm>
            <a:off x="0" y="1768950"/>
            <a:ext cx="9144000" cy="16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E2E2E"/>
                </a:solidFill>
              </a:rPr>
              <a:t>Synchronisation avec QField</a:t>
            </a:r>
            <a:endParaRPr>
              <a:solidFill>
                <a:srgbClr val="2E2E2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3"/>
                </a:solidFill>
              </a:rPr>
              <a:t>Dernières préparations avant le terrain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411" name="Google Shape;4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3648359" y="2644779"/>
            <a:ext cx="1847275" cy="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4775" y="124050"/>
            <a:ext cx="1569875" cy="15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Extension QFieldSync : configuration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pic>
        <p:nvPicPr>
          <p:cNvPr id="418" name="Google Shape;418;p55"/>
          <p:cNvPicPr preferRelativeResize="0"/>
          <p:nvPr/>
        </p:nvPicPr>
        <p:blipFill rotWithShape="1">
          <a:blip r:embed="rId3">
            <a:alphaModFix/>
          </a:blip>
          <a:srcRect b="0" l="0" r="0" t="2047"/>
          <a:stretch/>
        </p:blipFill>
        <p:spPr>
          <a:xfrm>
            <a:off x="143050" y="533475"/>
            <a:ext cx="8261573" cy="45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5"/>
          <p:cNvSpPr/>
          <p:nvPr/>
        </p:nvSpPr>
        <p:spPr>
          <a:xfrm>
            <a:off x="2487375" y="1139825"/>
            <a:ext cx="3944100" cy="74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Extension QFieldSync : export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pic>
        <p:nvPicPr>
          <p:cNvPr id="425" name="Google Shape;425;p56"/>
          <p:cNvPicPr preferRelativeResize="0"/>
          <p:nvPr/>
        </p:nvPicPr>
        <p:blipFill rotWithShape="1">
          <a:blip r:embed="rId3">
            <a:alphaModFix/>
          </a:blip>
          <a:srcRect b="0" l="0" r="0" t="2553"/>
          <a:stretch/>
        </p:blipFill>
        <p:spPr>
          <a:xfrm>
            <a:off x="161775" y="574375"/>
            <a:ext cx="7950398" cy="435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Transfert d’export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pic>
        <p:nvPicPr>
          <p:cNvPr id="431" name="Google Shape;431;p57"/>
          <p:cNvPicPr preferRelativeResize="0"/>
          <p:nvPr/>
        </p:nvPicPr>
        <p:blipFill rotWithShape="1">
          <a:blip r:embed="rId3">
            <a:alphaModFix/>
          </a:blip>
          <a:srcRect b="22661" l="16970" r="22397" t="8206"/>
          <a:stretch/>
        </p:blipFill>
        <p:spPr>
          <a:xfrm>
            <a:off x="185850" y="1208675"/>
            <a:ext cx="4001710" cy="285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7"/>
          <p:cNvSpPr txBox="1"/>
          <p:nvPr/>
        </p:nvSpPr>
        <p:spPr>
          <a:xfrm flipH="1">
            <a:off x="205900" y="709400"/>
            <a:ext cx="400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Fichier d’export ! 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3" name="Google Shape;433;p57"/>
          <p:cNvSpPr txBox="1"/>
          <p:nvPr/>
        </p:nvSpPr>
        <p:spPr>
          <a:xfrm flipH="1">
            <a:off x="4679650" y="760175"/>
            <a:ext cx="400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Puis importer sur téléphone ou tablette</a:t>
            </a:r>
            <a:endParaRPr sz="160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34" name="Google Shape;43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730" y="1554975"/>
            <a:ext cx="1640451" cy="164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6343" y="1872530"/>
            <a:ext cx="911675" cy="9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8"/>
          <p:cNvSpPr txBox="1"/>
          <p:nvPr>
            <p:ph type="title"/>
          </p:nvPr>
        </p:nvSpPr>
        <p:spPr>
          <a:xfrm>
            <a:off x="0" y="1768950"/>
            <a:ext cx="9144000" cy="16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E2E2E"/>
                </a:solidFill>
              </a:rPr>
              <a:t>Synchronisation avec QGIS</a:t>
            </a:r>
            <a:endParaRPr>
              <a:solidFill>
                <a:srgbClr val="2E2E2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3"/>
                </a:solidFill>
              </a:rPr>
              <a:t>Retour de terrain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441" name="Google Shape;4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3648359" y="2644779"/>
            <a:ext cx="1847275" cy="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4775" y="124050"/>
            <a:ext cx="1569875" cy="15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9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Transfert d’import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pic>
        <p:nvPicPr>
          <p:cNvPr id="448" name="Google Shape;448;p59"/>
          <p:cNvPicPr preferRelativeResize="0"/>
          <p:nvPr/>
        </p:nvPicPr>
        <p:blipFill rotWithShape="1">
          <a:blip r:embed="rId3">
            <a:alphaModFix/>
          </a:blip>
          <a:srcRect b="22661" l="16970" r="22397" t="8206"/>
          <a:stretch/>
        </p:blipFill>
        <p:spPr>
          <a:xfrm>
            <a:off x="4782175" y="1183250"/>
            <a:ext cx="4001710" cy="285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9"/>
          <p:cNvSpPr txBox="1"/>
          <p:nvPr/>
        </p:nvSpPr>
        <p:spPr>
          <a:xfrm flipH="1">
            <a:off x="4802225" y="683975"/>
            <a:ext cx="400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Fichier d’import ! </a:t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0" name="Google Shape;450;p59"/>
          <p:cNvSpPr txBox="1"/>
          <p:nvPr/>
        </p:nvSpPr>
        <p:spPr>
          <a:xfrm flipH="1">
            <a:off x="128925" y="756925"/>
            <a:ext cx="400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Exporter depuis son</a:t>
            </a:r>
            <a:r>
              <a:rPr lang="fr" sz="1600">
                <a:latin typeface="Corbel"/>
                <a:ea typeface="Corbel"/>
                <a:cs typeface="Corbel"/>
                <a:sym typeface="Corbel"/>
              </a:rPr>
              <a:t> téléphone ou tablette</a:t>
            </a:r>
            <a:endParaRPr sz="160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51" name="Google Shape;45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005" y="1551725"/>
            <a:ext cx="1640451" cy="164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618" y="1869280"/>
            <a:ext cx="911675" cy="9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Extension QFieldSync : </a:t>
            </a: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import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pic>
        <p:nvPicPr>
          <p:cNvPr id="458" name="Google Shape;458;p60"/>
          <p:cNvPicPr preferRelativeResize="0"/>
          <p:nvPr/>
        </p:nvPicPr>
        <p:blipFill rotWithShape="1">
          <a:blip r:embed="rId3">
            <a:alphaModFix/>
          </a:blip>
          <a:srcRect b="0" l="0" r="0" t="2200"/>
          <a:stretch/>
        </p:blipFill>
        <p:spPr>
          <a:xfrm>
            <a:off x="179775" y="574375"/>
            <a:ext cx="8082648" cy="444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Les GNSS : ± 50 satellites partout où vous êtes dans le monde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101350" y="561275"/>
            <a:ext cx="436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GNSS View: </a:t>
            </a:r>
            <a:r>
              <a:rPr lang="fr" sz="11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https://app.qzss.go.jp/GNSSView/gnssview.html</a:t>
            </a:r>
            <a:r>
              <a:rPr lang="fr" sz="11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 b="0" l="2591" r="0" t="4879"/>
          <a:stretch/>
        </p:blipFill>
        <p:spPr>
          <a:xfrm>
            <a:off x="131025" y="995907"/>
            <a:ext cx="4288577" cy="38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996513"/>
            <a:ext cx="4288574" cy="3799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Les GNSS : capteurs et précisions du positionnement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101350" y="561275"/>
            <a:ext cx="311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Relevé au GNSS différentiel (INRAP 2013)</a:t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75" y="858250"/>
            <a:ext cx="3047650" cy="35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206850" y="4472450"/>
            <a:ext cx="300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~ &lt; 1 cm X;Y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~ </a:t>
            </a:r>
            <a:r>
              <a:rPr lang="fr">
                <a:solidFill>
                  <a:schemeClr val="dk1"/>
                </a:solidFill>
              </a:rPr>
              <a:t>2/3</a:t>
            </a:r>
            <a:r>
              <a:rPr lang="fr">
                <a:solidFill>
                  <a:schemeClr val="dk1"/>
                </a:solidFill>
              </a:rPr>
              <a:t> cm Z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978" y="858253"/>
            <a:ext cx="1234625" cy="12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1568" y="1612250"/>
            <a:ext cx="1640451" cy="16404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5316000" y="638300"/>
            <a:ext cx="203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Récepteur GNSS grand public</a:t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4870200" y="4472450"/>
            <a:ext cx="30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± 2 </a:t>
            </a:r>
            <a:r>
              <a:rPr lang="fr">
                <a:solidFill>
                  <a:schemeClr val="dk1"/>
                </a:solidFill>
              </a:rPr>
              <a:t>𝞂</a:t>
            </a:r>
            <a:r>
              <a:rPr lang="fr">
                <a:solidFill>
                  <a:schemeClr val="dk1"/>
                </a:solidFill>
              </a:rPr>
              <a:t> </a:t>
            </a:r>
            <a:r>
              <a:rPr lang="fr">
                <a:solidFill>
                  <a:schemeClr val="dk1"/>
                </a:solidFill>
              </a:rPr>
              <a:t>~ 10 </a:t>
            </a:r>
            <a:r>
              <a:rPr lang="fr">
                <a:solidFill>
                  <a:schemeClr val="dk1"/>
                </a:solidFill>
              </a:rPr>
              <a:t>m X;Y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Les GNSS : précisions du positionnement et environnement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325" y="486450"/>
            <a:ext cx="1066050" cy="10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335075" y="1442825"/>
            <a:ext cx="204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dk1"/>
                </a:solidFill>
              </a:rPr>
              <a:t>++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3539638" y="1442825"/>
            <a:ext cx="204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dk1"/>
                </a:solidFill>
              </a:rPr>
              <a:t>~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6672638" y="1442825"/>
            <a:ext cx="204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dk1"/>
                </a:solidFill>
              </a:rPr>
              <a:t>- -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4">
            <a:alphaModFix/>
          </a:blip>
          <a:srcRect b="0" l="0" r="14835" t="0"/>
          <a:stretch/>
        </p:blipFill>
        <p:spPr>
          <a:xfrm>
            <a:off x="23725" y="1936125"/>
            <a:ext cx="2668100" cy="23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23725" y="4319325"/>
            <a:ext cx="266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Clerey~commonswiki 2005, </a:t>
            </a:r>
            <a:r>
              <a:rPr lang="fr" sz="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Wikimedia CC-SA</a:t>
            </a:r>
            <a:endParaRPr sz="9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5">
            <a:alphaModFix/>
          </a:blip>
          <a:srcRect b="3413" l="62713" r="0" t="40539"/>
          <a:stretch/>
        </p:blipFill>
        <p:spPr>
          <a:xfrm>
            <a:off x="3385375" y="1936125"/>
            <a:ext cx="2353949" cy="23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3228250" y="4319325"/>
            <a:ext cx="266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Ralf Roletschek</a:t>
            </a:r>
            <a:r>
              <a:rPr lang="fr" sz="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2015, Wikimedia GNU</a:t>
            </a:r>
            <a:endParaRPr sz="9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6">
            <a:alphaModFix/>
          </a:blip>
          <a:srcRect b="0" l="15675" r="0" t="0"/>
          <a:stretch/>
        </p:blipFill>
        <p:spPr>
          <a:xfrm>
            <a:off x="6390400" y="1950275"/>
            <a:ext cx="2609900" cy="2321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6361250" y="4319325"/>
            <a:ext cx="266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Kathleen Conklin</a:t>
            </a:r>
            <a:r>
              <a:rPr lang="fr" sz="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2009</a:t>
            </a:r>
            <a:r>
              <a:rPr lang="fr" sz="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Wikimedia CC-BY</a:t>
            </a:r>
            <a:endParaRPr sz="9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1768950"/>
            <a:ext cx="9144000" cy="16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2E2E2E"/>
                </a:solidFill>
              </a:rPr>
              <a:t>Créer son projet dans QGIS</a:t>
            </a:r>
            <a:endParaRPr>
              <a:solidFill>
                <a:srgbClr val="2E2E2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3"/>
                </a:solidFill>
              </a:rPr>
              <a:t>L’architecture hostile du Campus Condorcet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3648359" y="2644779"/>
            <a:ext cx="1847275" cy="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/>
        </p:nvSpPr>
        <p:spPr>
          <a:xfrm>
            <a:off x="53300" y="66475"/>
            <a:ext cx="8937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2E2E2E"/>
                </a:solidFill>
                <a:latin typeface="GFS Didot"/>
                <a:ea typeface="GFS Didot"/>
                <a:cs typeface="GFS Didot"/>
                <a:sym typeface="GFS Didot"/>
              </a:rPr>
              <a:t>Création des tables de données : le modèle conceptuel de données</a:t>
            </a:r>
            <a:endParaRPr sz="600"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242975" y="1001950"/>
            <a:ext cx="841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 flipH="1">
            <a:off x="472775" y="748175"/>
            <a:ext cx="8183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Que veut-on enregistrer ?</a:t>
            </a:r>
            <a:endParaRPr sz="16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rbel"/>
                <a:ea typeface="Corbel"/>
                <a:cs typeface="Corbel"/>
                <a:sym typeface="Corbel"/>
              </a:rPr>
              <a:t>Comment veut-on conceptualiser les relations entre les entités que l’on enregistre ?</a:t>
            </a:r>
            <a:endParaRPr sz="160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